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367" r:id="rId3"/>
    <p:sldId id="397" r:id="rId4"/>
    <p:sldId id="399" r:id="rId5"/>
    <p:sldId id="319" r:id="rId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6F9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085F712-06CE-4E70-B7C7-F3024C84B984}">
  <a:tblStyle styleId="{2085F712-06CE-4E70-B7C7-F3024C84B984}"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427" autoAdjust="0"/>
  </p:normalViewPr>
  <p:slideViewPr>
    <p:cSldViewPr>
      <p:cViewPr varScale="1">
        <p:scale>
          <a:sx n="81" d="100"/>
          <a:sy n="81" d="100"/>
        </p:scale>
        <p:origin x="8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800" cy="457200"/>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3" y="0"/>
            <a:ext cx="2971800" cy="457200"/>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800" cy="45720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891402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highlandliteracy.com/words-up-primary-key-messages-training/"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highlandliteracy.com/words-up-primary-key-messages-trainin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In preparation</a:t>
            </a:r>
            <a:r>
              <a:rPr lang="en-GB" sz="1200" b="1" i="0" u="none" strike="noStrike" cap="none" baseline="0" dirty="0" smtClean="0">
                <a:solidFill>
                  <a:schemeClr val="dk1"/>
                </a:solidFill>
                <a:latin typeface="Calibri"/>
                <a:ea typeface="Calibri"/>
                <a:cs typeface="Calibri"/>
                <a:sym typeface="Calibri"/>
              </a:rPr>
              <a:t> for the session:</a:t>
            </a:r>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r>
              <a:rPr lang="en-GB" sz="1200" b="0" i="0" u="none" strike="noStrike" cap="none" baseline="0" dirty="0" smtClean="0">
                <a:solidFill>
                  <a:schemeClr val="dk1"/>
                </a:solidFill>
                <a:latin typeface="Calibri"/>
                <a:ea typeface="Calibri"/>
                <a:cs typeface="Calibri"/>
                <a:sym typeface="Calibri"/>
              </a:rPr>
              <a:t>Load </a:t>
            </a:r>
            <a:r>
              <a:rPr lang="en-GB" sz="1200" b="0" i="0" u="none" strike="noStrike" cap="none" baseline="0" dirty="0" err="1" smtClean="0">
                <a:solidFill>
                  <a:schemeClr val="dk1"/>
                </a:solidFill>
                <a:latin typeface="Calibri"/>
                <a:ea typeface="Calibri"/>
                <a:cs typeface="Calibri"/>
                <a:sym typeface="Calibri"/>
              </a:rPr>
              <a:t>Youtube</a:t>
            </a:r>
            <a:r>
              <a:rPr lang="en-GB" sz="1200" b="0" i="0" u="none" strike="noStrike" cap="none" baseline="0" dirty="0" smtClean="0">
                <a:solidFill>
                  <a:schemeClr val="dk1"/>
                </a:solidFill>
                <a:latin typeface="Calibri"/>
                <a:ea typeface="Calibri"/>
                <a:cs typeface="Calibri"/>
                <a:sym typeface="Calibri"/>
              </a:rPr>
              <a:t> video and check sound: </a:t>
            </a:r>
            <a:r>
              <a:rPr lang="en-GB" b="1" dirty="0" smtClean="0">
                <a:hlinkClick r:id="rId3"/>
              </a:rPr>
              <a:t>https://highlandliteracy.com/words-up-primary-key-messages-training/</a:t>
            </a:r>
            <a:endParaRPr lang="en-GB" b="1" dirty="0" smtClean="0"/>
          </a:p>
          <a:p>
            <a:pPr marL="171450" marR="0" lvl="0" indent="-171450" algn="l" defTabSz="914400" rtl="0" eaLnBrk="1" fontAlgn="auto" latinLnBrk="0" hangingPunct="1">
              <a:lnSpc>
                <a:spcPct val="100000"/>
              </a:lnSpc>
              <a:spcBef>
                <a:spcPts val="0"/>
              </a:spcBef>
              <a:spcAft>
                <a:spcPts val="0"/>
              </a:spcAft>
              <a:buClrTx/>
              <a:buSzPts val="1400"/>
              <a:buFont typeface="Arial" panose="020B0604020202020204" pitchFamily="34" charset="0"/>
              <a:buChar char="•"/>
              <a:tabLst/>
              <a:defRPr/>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Arial" panose="020B0604020202020204" pitchFamily="34" charset="0"/>
              <a:buNone/>
            </a:pPr>
            <a:r>
              <a:rPr lang="en-GB" sz="1200" b="1" i="0" u="none" strike="noStrike" cap="none" baseline="0" dirty="0" smtClean="0">
                <a:solidFill>
                  <a:schemeClr val="dk1"/>
                </a:solidFill>
                <a:latin typeface="Calibri"/>
                <a:ea typeface="Calibri"/>
                <a:cs typeface="Calibri"/>
                <a:sym typeface="Calibri"/>
              </a:rPr>
              <a:t>For the training, practitioners will need:</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A4 paper</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pen/ </a:t>
            </a:r>
            <a:r>
              <a:rPr lang="en-GB" sz="1200" b="0" i="0" u="none" strike="noStrike" cap="none" baseline="0" dirty="0" smtClean="0">
                <a:solidFill>
                  <a:schemeClr val="dk1"/>
                </a:solidFill>
                <a:latin typeface="Calibri"/>
                <a:ea typeface="Calibri"/>
                <a:cs typeface="Calibri"/>
                <a:sym typeface="Calibri"/>
              </a:rPr>
              <a:t>pencil</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Words Up Primary Monitoring Tool Handout.</a:t>
            </a: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endParaRPr lang="en-GB" sz="1200" b="0"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Calibri"/>
                <a:ea typeface="Calibri"/>
                <a:cs typeface="Calibri"/>
                <a:sym typeface="Calibri"/>
              </a:rPr>
              <a:t>Slide 2: </a:t>
            </a:r>
            <a:r>
              <a:rPr lang="en-GB" sz="1200" b="1" i="0" u="none" strike="noStrike" cap="none" baseline="0" dirty="0" smtClean="0">
                <a:solidFill>
                  <a:schemeClr val="dk1"/>
                </a:solidFill>
                <a:latin typeface="Calibri"/>
                <a:ea typeface="Calibri"/>
                <a:cs typeface="Calibri"/>
                <a:sym typeface="Calibri"/>
              </a:rPr>
              <a:t>60 minutes</a:t>
            </a:r>
          </a:p>
          <a:p>
            <a:pPr marL="171450" marR="0" lvl="0" indent="-171450" algn="l" rtl="0">
              <a:spcBef>
                <a:spcPts val="0"/>
              </a:spcBef>
              <a:spcAft>
                <a:spcPts val="0"/>
              </a:spcAft>
              <a:buFont typeface="Arial" panose="020B0604020202020204" pitchFamily="34" charset="0"/>
              <a:buChar char="•"/>
            </a:pPr>
            <a:r>
              <a:rPr lang="en-GB" sz="1200" b="0" i="0" u="none" strike="noStrike" cap="none" baseline="0" dirty="0" smtClean="0">
                <a:solidFill>
                  <a:schemeClr val="dk1"/>
                </a:solidFill>
                <a:latin typeface="Calibri"/>
                <a:ea typeface="Calibri"/>
                <a:cs typeface="Calibri"/>
                <a:sym typeface="Calibri"/>
              </a:rPr>
              <a:t>Slide 3-5: </a:t>
            </a:r>
            <a:r>
              <a:rPr lang="en-GB" sz="1200" b="1" i="0" u="none" strike="noStrike" cap="none" baseline="0" dirty="0" smtClean="0">
                <a:solidFill>
                  <a:schemeClr val="dk1"/>
                </a:solidFill>
                <a:latin typeface="Calibri"/>
                <a:ea typeface="Calibri"/>
                <a:cs typeface="Calibri"/>
                <a:sym typeface="Calibri"/>
              </a:rPr>
              <a:t>15 minutes</a:t>
            </a:r>
            <a:r>
              <a:rPr lang="en-GB" sz="1200" b="0" i="0" u="none" strike="noStrike" cap="none" baseline="0" dirty="0">
                <a:solidFill>
                  <a:schemeClr val="dk1"/>
                </a:solidFill>
                <a:latin typeface="Calibri"/>
                <a:ea typeface="Calibri"/>
                <a:cs typeface="Calibri"/>
                <a:sym typeface="Calibri"/>
              </a:rPr>
              <a:t>.</a:t>
            </a:r>
            <a:endParaRPr lang="en-GB" sz="1200" b="1" i="0" u="none" strike="noStrike" cap="none" baseline="0" dirty="0" smtClean="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7" name="Shape 117"/>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ea typeface="Calibri"/>
                <a:cs typeface="Calibri"/>
                <a:sym typeface="Calibri"/>
              </a:rPr>
              <a:t>“In this session we are going to explore the Words Up – Early adult/child interaction key messages.”</a:t>
            </a:r>
          </a:p>
          <a:p>
            <a:pPr marL="0" marR="0" lvl="0" indent="0" algn="l" rtl="0">
              <a:spcBef>
                <a:spcPts val="0"/>
              </a:spcBef>
              <a:spcAft>
                <a:spcPts val="0"/>
              </a:spcAft>
              <a:buNone/>
            </a:pPr>
            <a:endParaRPr lang="en-GB" sz="1200" b="0"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The</a:t>
            </a:r>
            <a:r>
              <a:rPr lang="en-GB" sz="1200" b="1" i="0" u="none" strike="noStrike" cap="none" baseline="0" dirty="0" smtClean="0">
                <a:solidFill>
                  <a:schemeClr val="dk1"/>
                </a:solidFill>
                <a:latin typeface="Calibri"/>
                <a:ea typeface="Calibri"/>
                <a:cs typeface="Calibri"/>
                <a:sym typeface="Calibri"/>
              </a:rPr>
              <a:t> training video should be used to support this:</a:t>
            </a:r>
          </a:p>
          <a:p>
            <a:pPr marL="0" marR="0" lvl="0" indent="0" algn="l" rtl="0">
              <a:spcBef>
                <a:spcPts val="0"/>
              </a:spcBef>
              <a:spcAft>
                <a:spcPts val="0"/>
              </a:spcAft>
              <a:buNone/>
            </a:pPr>
            <a:r>
              <a:rPr lang="en-GB" b="1" dirty="0" smtClean="0">
                <a:hlinkClick r:id="rId3"/>
              </a:rPr>
              <a:t>https://highlandliteracy.com/words-up-primary-key-messages-training/</a:t>
            </a:r>
            <a:endParaRPr lang="en-GB" b="1" dirty="0" smtClean="0"/>
          </a:p>
          <a:p>
            <a:pPr marL="0" marR="0" lvl="0" indent="0" algn="l" rtl="0">
              <a:spcBef>
                <a:spcPts val="0"/>
              </a:spcBef>
              <a:spcAft>
                <a:spcPts val="0"/>
              </a:spcAft>
              <a:buNone/>
            </a:pP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For the training video practitioners will need:</a:t>
            </a:r>
          </a:p>
          <a:p>
            <a:pPr marL="171450" marR="0" lvl="0" indent="-171450" algn="l" rtl="0">
              <a:spcBef>
                <a:spcPts val="0"/>
              </a:spcBef>
              <a:spcAft>
                <a:spcPts val="0"/>
              </a:spcAft>
              <a:buFont typeface="Wingdings" panose="05000000000000000000" pitchFamily="2" charset="2"/>
              <a:buChar char="§"/>
            </a:pPr>
            <a:r>
              <a:rPr lang="en-GB" sz="1200" b="1" i="0" u="none" strike="noStrike" cap="none" dirty="0" smtClean="0">
                <a:solidFill>
                  <a:schemeClr val="dk1"/>
                </a:solidFill>
                <a:latin typeface="Calibri"/>
                <a:ea typeface="Calibri"/>
                <a:cs typeface="Calibri"/>
                <a:sym typeface="Calibri"/>
              </a:rPr>
              <a:t>A4</a:t>
            </a:r>
            <a:r>
              <a:rPr lang="en-GB" sz="1200" b="1" i="0" u="none" strike="noStrike" cap="none" baseline="0" dirty="0" smtClean="0">
                <a:solidFill>
                  <a:schemeClr val="dk1"/>
                </a:solidFill>
                <a:latin typeface="Calibri"/>
                <a:ea typeface="Calibri"/>
                <a:cs typeface="Calibri"/>
                <a:sym typeface="Calibri"/>
              </a:rPr>
              <a:t> paper</a:t>
            </a:r>
          </a:p>
          <a:p>
            <a:pPr marL="171450" marR="0" lvl="0" indent="-171450" algn="l" rtl="0">
              <a:spcBef>
                <a:spcPts val="0"/>
              </a:spcBef>
              <a:spcAft>
                <a:spcPts val="0"/>
              </a:spcAft>
              <a:buFont typeface="Wingdings" panose="05000000000000000000" pitchFamily="2" charset="2"/>
              <a:buChar char="§"/>
            </a:pPr>
            <a:r>
              <a:rPr lang="en-GB" sz="1200" b="1" i="0" u="none" strike="noStrike" cap="none" baseline="0" dirty="0" smtClean="0">
                <a:solidFill>
                  <a:schemeClr val="dk1"/>
                </a:solidFill>
                <a:latin typeface="Calibri"/>
                <a:ea typeface="Calibri"/>
                <a:cs typeface="Calibri"/>
                <a:sym typeface="Calibri"/>
              </a:rPr>
              <a:t>a pen/ pencil.</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Facilitator’s to</a:t>
            </a:r>
            <a:r>
              <a:rPr lang="en-GB" sz="1200" b="1" i="0" u="none" strike="noStrike" cap="none" baseline="0" dirty="0" smtClean="0">
                <a:solidFill>
                  <a:schemeClr val="dk1"/>
                </a:solidFill>
                <a:latin typeface="Calibri"/>
                <a:ea typeface="Calibri"/>
                <a:cs typeface="Calibri"/>
                <a:sym typeface="Calibri"/>
              </a:rPr>
              <a:t> operate the video training and facilitate discussions.</a:t>
            </a:r>
          </a:p>
          <a:p>
            <a:pPr marL="0" marR="0" lvl="0" indent="0" algn="l" rtl="0">
              <a:spcBef>
                <a:spcPts val="0"/>
              </a:spcBef>
              <a:spcAft>
                <a:spcPts val="0"/>
              </a:spcAft>
              <a:buNone/>
            </a:pPr>
            <a:endParaRPr lang="en-GB" sz="1200" b="1"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Slide 2: 60 minutes</a:t>
            </a:r>
            <a:endParaRPr sz="1200" b="1" i="0" u="none" strike="noStrike" cap="none" dirty="0">
              <a:solidFill>
                <a:schemeClr val="dk1"/>
              </a:solidFill>
              <a:latin typeface="Calibri"/>
              <a:ea typeface="Calibri"/>
              <a:cs typeface="Calibri"/>
              <a:sym typeface="Calibri"/>
            </a:endParaRPr>
          </a:p>
        </p:txBody>
      </p:sp>
      <p:sp>
        <p:nvSpPr>
          <p:cNvPr id="118" name="Shape 118"/>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2</a:t>
            </a:fld>
            <a:endParaRPr sz="1200" dirty="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endParaRPr lang="en-GB" sz="1200" b="1" i="0" u="none" strike="noStrike" cap="none" dirty="0" smtClean="0">
              <a:solidFill>
                <a:schemeClr val="dk1"/>
              </a:solidFill>
              <a:latin typeface="Calibri"/>
              <a:ea typeface="Calibri"/>
              <a:cs typeface="Calibri"/>
              <a:sym typeface="Calibri"/>
            </a:endParaRPr>
          </a:p>
          <a:p>
            <a:pPr marL="0" marR="0" lvl="0" indent="0" algn="l" rtl="0">
              <a:spcBef>
                <a:spcPts val="0"/>
              </a:spcBef>
              <a:spcAft>
                <a:spcPts val="0"/>
              </a:spcAft>
              <a:buNone/>
            </a:pPr>
            <a:endParaRPr lang="en-GB" sz="1200" b="1" i="1" u="none" strike="noStrike" cap="none" dirty="0" smtClean="0">
              <a:solidFill>
                <a:schemeClr val="dk1"/>
              </a:solidFill>
              <a:latin typeface="Calibri"/>
              <a:sym typeface="Calibri"/>
            </a:endParaRPr>
          </a:p>
          <a:p>
            <a:pPr marL="0" marR="0" lvl="0" indent="0" algn="l" rtl="0">
              <a:spcBef>
                <a:spcPts val="0"/>
              </a:spcBef>
              <a:spcAft>
                <a:spcPts val="0"/>
              </a:spcAft>
              <a:buNone/>
            </a:pPr>
            <a:r>
              <a:rPr lang="en-GB" sz="1200" b="0" i="1" u="none" strike="noStrike" cap="none" dirty="0" smtClean="0">
                <a:solidFill>
                  <a:schemeClr val="dk1"/>
                </a:solidFill>
                <a:latin typeface="Calibri"/>
                <a:sym typeface="Calibri"/>
              </a:rPr>
              <a:t>“The training has</a:t>
            </a:r>
            <a:r>
              <a:rPr lang="en-GB" sz="1200" b="0" i="1" u="none" strike="noStrike" cap="none" baseline="0" dirty="0" smtClean="0">
                <a:solidFill>
                  <a:schemeClr val="dk1"/>
                </a:solidFill>
                <a:latin typeface="Calibri"/>
                <a:sym typeface="Calibri"/>
              </a:rPr>
              <a:t> introduced the Words Up: Primary adult/child interaction key messages. As highlighted, across the school, practitioners should identify one key message to initially focus on to embed within their adult/child interactions.”</a:t>
            </a:r>
            <a:endParaRPr lang="en-GB" b="0" dirty="0" smtClean="0"/>
          </a:p>
          <a:p>
            <a:endParaRPr lang="en-GB" dirty="0"/>
          </a:p>
        </p:txBody>
      </p:sp>
      <p:sp>
        <p:nvSpPr>
          <p:cNvPr id="4" name="Slide Number Placeholder 3"/>
          <p:cNvSpPr>
            <a:spLocks noGrp="1"/>
          </p:cNvSpPr>
          <p:nvPr>
            <p:ph type="sldNum" sz="quarter" idx="10"/>
          </p:nvPr>
        </p:nvSpPr>
        <p:spPr/>
        <p:txBody>
          <a:bodyPr/>
          <a:lstStyle/>
          <a:p>
            <a:fld id="{62F90A48-3583-4E24-973E-09B5AEF93876}" type="slidenum">
              <a:rPr lang="en-GB" smtClean="0"/>
              <a:t>3</a:t>
            </a:fld>
            <a:endParaRPr lang="en-GB"/>
          </a:p>
        </p:txBody>
      </p:sp>
    </p:spTree>
    <p:extLst>
      <p:ext uri="{BB962C8B-B14F-4D97-AF65-F5344CB8AC3E}">
        <p14:creationId xmlns:p14="http://schemas.microsoft.com/office/powerpoint/2010/main" val="2750274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Shape 6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21" name="Shape 62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dirty="0" smtClean="0">
                <a:solidFill>
                  <a:schemeClr val="dk1"/>
                </a:solidFill>
                <a:latin typeface="Calibri"/>
                <a:ea typeface="Calibri"/>
                <a:cs typeface="Calibri"/>
                <a:sym typeface="Calibri"/>
              </a:rPr>
              <a:t>Facilitator</a:t>
            </a:r>
            <a:r>
              <a:rPr lang="en-GB" sz="1200" b="1" i="0" u="none" strike="noStrike" cap="none" baseline="0" dirty="0" smtClean="0">
                <a:solidFill>
                  <a:schemeClr val="dk1"/>
                </a:solidFill>
                <a:latin typeface="Calibri"/>
                <a:ea typeface="Calibri"/>
                <a:cs typeface="Calibri"/>
                <a:sym typeface="Calibri"/>
              </a:rPr>
              <a:t> to share:</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Words Up Primary: Monitoring Tool has been put together to support practitioners in embedding the Words Up Primary key messages. This can be used by both practitioners and senior managers to support ongoing self-evaluation in embedding the key messages in practice.</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first column provides a statement of what the adult/child interaction may look like directly following the training, and the final what the adult/child interaction would look like when it is embedded.</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The next steps column in the middle supports practitioners between the initial training which we covered today, and embedding the key messages.</a:t>
            </a:r>
          </a:p>
          <a:p>
            <a:pPr marL="0" marR="0" lvl="0" indent="0" algn="l" rtl="0">
              <a:spcBef>
                <a:spcPts val="0"/>
              </a:spcBef>
              <a:spcAft>
                <a:spcPts val="0"/>
              </a:spcAft>
              <a:buNone/>
            </a:pPr>
            <a:endParaRPr lang="en-GB" sz="1200" b="0" i="1"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0" i="1" u="none" strike="noStrike" cap="none" baseline="0" dirty="0" smtClean="0">
                <a:solidFill>
                  <a:schemeClr val="dk1"/>
                </a:solidFill>
                <a:latin typeface="Calibri"/>
                <a:ea typeface="Calibri"/>
                <a:cs typeface="Calibri"/>
                <a:sym typeface="Calibri"/>
              </a:rPr>
              <a:t>Over the year, practitioners can focus on each key message for a block of time as a rolling process, adult/ child interaction key to taking a developmental approach to literacy, language and communication.”</a:t>
            </a:r>
            <a:endParaRPr sz="1200" b="0" i="1" u="none" strike="noStrike" cap="none" dirty="0">
              <a:solidFill>
                <a:schemeClr val="dk1"/>
              </a:solidFill>
              <a:latin typeface="Calibri"/>
              <a:ea typeface="Calibri"/>
              <a:cs typeface="Calibri"/>
              <a:sym typeface="Calibri"/>
            </a:endParaRPr>
          </a:p>
        </p:txBody>
      </p:sp>
      <p:sp>
        <p:nvSpPr>
          <p:cNvPr id="622" name="Shape 6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Shape 6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21" name="Shape 621"/>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Practitioners to discuss:</a:t>
            </a:r>
          </a:p>
          <a:p>
            <a:pPr marL="0" marR="0" lvl="0" indent="0" algn="l" rtl="0">
              <a:spcBef>
                <a:spcPts val="0"/>
              </a:spcBef>
              <a:spcAft>
                <a:spcPts val="0"/>
              </a:spcAft>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None/>
            </a:pPr>
            <a:r>
              <a:rPr lang="en-GB" sz="1200" b="1" i="0" u="none" strike="noStrike" cap="none" baseline="0" dirty="0" smtClean="0">
                <a:solidFill>
                  <a:schemeClr val="dk1"/>
                </a:solidFill>
                <a:latin typeface="Calibri"/>
                <a:ea typeface="Calibri"/>
                <a:cs typeface="Calibri"/>
                <a:sym typeface="Calibri"/>
              </a:rPr>
              <a:t>How will you we the Words Up Early Monitoring Tool to:</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support ongoing self-evaluation?</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support peer observations and learning visits?</a:t>
            </a:r>
          </a:p>
          <a:p>
            <a:pPr marL="171450" marR="0" lvl="0" indent="-171450" algn="l" rtl="0">
              <a:spcBef>
                <a:spcPts val="0"/>
              </a:spcBef>
              <a:spcAft>
                <a:spcPts val="0"/>
              </a:spcAft>
              <a:buFont typeface="Arial" panose="020B0604020202020204" pitchFamily="34" charset="0"/>
              <a:buChar char="•"/>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Arial" panose="020B0604020202020204" pitchFamily="34" charset="0"/>
              <a:buNone/>
            </a:pPr>
            <a:r>
              <a:rPr lang="en-GB" sz="1200" b="1" i="0" u="none" strike="noStrike" cap="none" baseline="0" dirty="0" smtClean="0">
                <a:solidFill>
                  <a:schemeClr val="dk1"/>
                </a:solidFill>
                <a:latin typeface="Calibri"/>
                <a:ea typeface="Calibri"/>
                <a:cs typeface="Calibri"/>
                <a:sym typeface="Calibri"/>
              </a:rPr>
              <a:t>Slides 3-5: 15 minutes</a:t>
            </a:r>
          </a:p>
        </p:txBody>
      </p:sp>
      <p:sp>
        <p:nvSpPr>
          <p:cNvPr id="622" name="Shape 622"/>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 name="Shape 17"/>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9" name="Shape 1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37"/>
        <p:cNvGrpSpPr/>
        <p:nvPr/>
      </p:nvGrpSpPr>
      <p:grpSpPr>
        <a:xfrm>
          <a:off x="0" y="0"/>
          <a:ext cx="0" cy="0"/>
          <a:chOff x="0" y="0"/>
          <a:chExt cx="0" cy="0"/>
        </a:xfrm>
      </p:grpSpPr>
      <p:sp>
        <p:nvSpPr>
          <p:cNvPr id="38" name="Shape 38"/>
          <p:cNvSpPr txBox="1">
            <a:spLocks noGrp="1"/>
          </p:cNvSpPr>
          <p:nvPr>
            <p:ph type="ctrTitle"/>
          </p:nvPr>
        </p:nvSpPr>
        <p:spPr>
          <a:xfrm>
            <a:off x="685800" y="2130425"/>
            <a:ext cx="7772400" cy="14700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Shape 39"/>
          <p:cNvSpPr txBox="1">
            <a:spLocks noGrp="1"/>
          </p:cNvSpPr>
          <p:nvPr>
            <p:ph type="subTitle" idx="1"/>
          </p:nvPr>
        </p:nvSpPr>
        <p:spPr>
          <a:xfrm>
            <a:off x="1371600" y="3886200"/>
            <a:ext cx="6400800" cy="1752600"/>
          </a:xfrm>
          <a:prstGeom prst="rect">
            <a:avLst/>
          </a:prstGeom>
          <a:noFill/>
          <a:ln>
            <a:noFill/>
          </a:ln>
        </p:spPr>
        <p:txBody>
          <a:bodyPr spcFirstLastPara="1" wrap="square" lIns="91425" tIns="91425" rIns="91425" bIns="91425" anchor="t" anchorCtr="0"/>
          <a:lstStyle>
            <a:lvl1pPr marR="0" lvl="0" algn="ctr" rtl="0">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endParaRPr/>
          </a:p>
        </p:txBody>
      </p:sp>
      <p:sp>
        <p:nvSpPr>
          <p:cNvPr id="40" name="Shape 40"/>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722313" y="4406900"/>
            <a:ext cx="7772400" cy="1362075"/>
          </a:xfrm>
          <a:prstGeom prst="rect">
            <a:avLst/>
          </a:prstGeom>
          <a:noFill/>
          <a:ln>
            <a:noFill/>
          </a:ln>
        </p:spPr>
        <p:txBody>
          <a:bodyPr spcFirstLastPara="1" wrap="square" lIns="91425" tIns="91425" rIns="91425" bIns="91425" anchor="t" anchorCtr="0"/>
          <a:lstStyle>
            <a:lvl1pPr marR="0" lvl="0" algn="l" rtl="0">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5" name="Shape 45"/>
          <p:cNvSpPr txBox="1">
            <a:spLocks noGrp="1"/>
          </p:cNvSpPr>
          <p:nvPr>
            <p:ph type="body" idx="1"/>
          </p:nvPr>
        </p:nvSpPr>
        <p:spPr>
          <a:xfrm>
            <a:off x="722313" y="2906713"/>
            <a:ext cx="7772400" cy="1500187"/>
          </a:xfrm>
          <a:prstGeom prst="rect">
            <a:avLst/>
          </a:prstGeom>
          <a:noFill/>
          <a:ln>
            <a:noFill/>
          </a:ln>
        </p:spPr>
        <p:txBody>
          <a:bodyPr spcFirstLastPara="1" wrap="square" lIns="91425" tIns="91425" rIns="91425" bIns="91425" anchor="b" anchorCtr="0"/>
          <a:lstStyle>
            <a:lvl1pPr marL="457200" marR="0" lvl="0" indent="-228600" algn="l" rtl="0">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1pPr>
            <a:lvl2pPr marL="914400" marR="0" lvl="1" indent="-228600" algn="l" rtl="0">
              <a:spcBef>
                <a:spcPts val="36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2pPr>
            <a:lvl3pPr marL="1371600" marR="0" lvl="2" indent="-228600" algn="l" rtl="0">
              <a:spcBef>
                <a:spcPts val="320"/>
              </a:spcBef>
              <a:spcAft>
                <a:spcPts val="0"/>
              </a:spcAft>
              <a:buClr>
                <a:srgbClr val="888888"/>
              </a:buClr>
              <a:buSzPts val="1600"/>
              <a:buFont typeface="Arial"/>
              <a:buNone/>
              <a:defRPr sz="1600" b="0" i="0" u="none" strike="noStrike" cap="none">
                <a:solidFill>
                  <a:srgbClr val="888888"/>
                </a:solidFill>
                <a:latin typeface="Calibri"/>
                <a:ea typeface="Calibri"/>
                <a:cs typeface="Calibri"/>
                <a:sym typeface="Calibri"/>
              </a:defRPr>
            </a:lvl3pPr>
            <a:lvl4pPr marL="1828800" marR="0" lvl="3"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4pPr>
            <a:lvl5pPr marL="2286000" marR="0" lvl="4"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5pPr>
            <a:lvl6pPr marL="2743200" marR="0" lvl="5"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6pPr>
            <a:lvl7pPr marL="3200400" marR="0" lvl="6"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7pPr>
            <a:lvl8pPr marL="3657600" marR="0" lvl="7"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8pPr>
            <a:lvl9pPr marL="4114800" marR="0" lvl="8" indent="-228600" algn="l" rtl="0">
              <a:spcBef>
                <a:spcPts val="280"/>
              </a:spcBef>
              <a:spcAft>
                <a:spcPts val="0"/>
              </a:spcAft>
              <a:buClr>
                <a:srgbClr val="888888"/>
              </a:buClr>
              <a:buSzPts val="1400"/>
              <a:buFont typeface="Arial"/>
              <a:buNone/>
              <a:defRPr sz="1400" b="0" i="0" u="none" strike="noStrike" cap="none">
                <a:solidFill>
                  <a:srgbClr val="888888"/>
                </a:solidFill>
                <a:latin typeface="Calibri"/>
                <a:ea typeface="Calibri"/>
                <a:cs typeface="Calibri"/>
                <a:sym typeface="Calibri"/>
              </a:defRPr>
            </a:lvl9pPr>
          </a:lstStyle>
          <a:p>
            <a:endParaRPr/>
          </a:p>
        </p:txBody>
      </p:sp>
      <p:sp>
        <p:nvSpPr>
          <p:cNvPr id="46" name="Shape 46"/>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Shape 51"/>
          <p:cNvSpPr txBox="1">
            <a:spLocks noGrp="1"/>
          </p:cNvSpPr>
          <p:nvPr>
            <p:ph type="body" idx="1"/>
          </p:nvPr>
        </p:nvSpPr>
        <p:spPr>
          <a:xfrm>
            <a:off x="457200" y="1535113"/>
            <a:ext cx="4040188"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body" idx="2"/>
          </p:nvPr>
        </p:nvSpPr>
        <p:spPr>
          <a:xfrm>
            <a:off x="457200" y="2174875"/>
            <a:ext cx="4040188"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body" idx="3"/>
          </p:nvPr>
        </p:nvSpPr>
        <p:spPr>
          <a:xfrm>
            <a:off x="4645025" y="1535113"/>
            <a:ext cx="4041775" cy="639762"/>
          </a:xfrm>
          <a:prstGeom prst="rect">
            <a:avLst/>
          </a:prstGeom>
          <a:noFill/>
          <a:ln>
            <a:noFill/>
          </a:ln>
        </p:spPr>
        <p:txBody>
          <a:bodyPr spcFirstLastPara="1" wrap="square" lIns="91425" tIns="91425" rIns="91425" bIns="91425" anchor="b" anchorCtr="0"/>
          <a:lstStyle>
            <a:lvl1pPr marL="457200" marR="0" lvl="0" indent="-228600" algn="l" rtl="0">
              <a:spcBef>
                <a:spcPts val="480"/>
              </a:spcBef>
              <a:spcAft>
                <a:spcPts val="0"/>
              </a:spcAft>
              <a:buClr>
                <a:schemeClr val="dk1"/>
              </a:buClr>
              <a:buSzPts val="2400"/>
              <a:buFont typeface="Arial"/>
              <a:buNone/>
              <a:defRPr sz="2400" b="1" i="0" u="none" strike="noStrike" cap="none">
                <a:solidFill>
                  <a:schemeClr val="dk1"/>
                </a:solidFill>
                <a:latin typeface="Calibri"/>
                <a:ea typeface="Calibri"/>
                <a:cs typeface="Calibri"/>
                <a:sym typeface="Calibri"/>
              </a:defRPr>
            </a:lvl1pPr>
            <a:lvl2pPr marL="914400" marR="0" lvl="1" indent="-228600" algn="l" rtl="0">
              <a:spcBef>
                <a:spcPts val="400"/>
              </a:spcBef>
              <a:spcAft>
                <a:spcPts val="0"/>
              </a:spcAft>
              <a:buClr>
                <a:schemeClr val="dk1"/>
              </a:buClr>
              <a:buSzPts val="2000"/>
              <a:buFont typeface="Arial"/>
              <a:buNone/>
              <a:defRPr sz="2000" b="1" i="0" u="none" strike="noStrike" cap="none">
                <a:solidFill>
                  <a:schemeClr val="dk1"/>
                </a:solidFill>
                <a:latin typeface="Calibri"/>
                <a:ea typeface="Calibri"/>
                <a:cs typeface="Calibri"/>
                <a:sym typeface="Calibri"/>
              </a:defRPr>
            </a:lvl2pPr>
            <a:lvl3pPr marL="1371600" marR="0" lvl="2" indent="-228600" algn="l" rtl="0">
              <a:spcBef>
                <a:spcPts val="36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3pPr>
            <a:lvl4pPr marL="1828800" marR="0" lvl="3"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4pPr>
            <a:lvl5pPr marL="2286000" marR="0" lvl="4"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5pPr>
            <a:lvl6pPr marL="2743200" marR="0" lvl="5"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6pPr>
            <a:lvl7pPr marL="3200400" marR="0" lvl="6"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7pPr>
            <a:lvl8pPr marL="3657600" marR="0" lvl="7"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8pPr>
            <a:lvl9pPr marL="4114800" marR="0" lvl="8" indent="-228600" algn="l" rtl="0">
              <a:spcBef>
                <a:spcPts val="320"/>
              </a:spcBef>
              <a:spcAft>
                <a:spcPts val="0"/>
              </a:spcAft>
              <a:buClr>
                <a:schemeClr val="dk1"/>
              </a:buClr>
              <a:buSzPts val="1600"/>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body" idx="4"/>
          </p:nvPr>
        </p:nvSpPr>
        <p:spPr>
          <a:xfrm>
            <a:off x="4645025" y="2174875"/>
            <a:ext cx="4041775" cy="3951288"/>
          </a:xfrm>
          <a:prstGeom prst="rect">
            <a:avLst/>
          </a:prstGeom>
          <a:noFill/>
          <a:ln>
            <a:noFill/>
          </a:ln>
        </p:spPr>
        <p:txBody>
          <a:bodyPr spcFirstLastPara="1" wrap="square" lIns="91425" tIns="91425" rIns="91425" bIns="91425" anchor="t" anchorCtr="0"/>
          <a:lstStyle>
            <a:lvl1pPr marL="457200" marR="0" lvl="0"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2pPr>
            <a:lvl3pPr marL="1371600" marR="0" lvl="2"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4pPr>
            <a:lvl5pPr marL="2286000" marR="0" lvl="4"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5pPr>
            <a:lvl6pPr marL="2743200" marR="0" lvl="5"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6pPr>
            <a:lvl7pPr marL="3200400" marR="0" lvl="6"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7pPr>
            <a:lvl8pPr marL="3657600" marR="0" lvl="7"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8pPr>
            <a:lvl9pPr marL="4114800" marR="0" lvl="8" indent="-330200" algn="l" rtl="0">
              <a:spcBef>
                <a:spcPts val="320"/>
              </a:spcBef>
              <a:spcAft>
                <a:spcPts val="0"/>
              </a:spcAft>
              <a:buClr>
                <a:schemeClr val="dk1"/>
              </a:buClr>
              <a:buSzPts val="1600"/>
              <a:buFont typeface="Arial"/>
              <a:buChar char="•"/>
              <a:defRPr sz="1600"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457200" y="273050"/>
            <a:ext cx="3008313" cy="1162050"/>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0" name="Shape 60"/>
          <p:cNvSpPr txBox="1">
            <a:spLocks noGrp="1"/>
          </p:cNvSpPr>
          <p:nvPr>
            <p:ph type="body" idx="1"/>
          </p:nvPr>
        </p:nvSpPr>
        <p:spPr>
          <a:xfrm>
            <a:off x="3575050" y="273050"/>
            <a:ext cx="5111750" cy="585311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1792288" y="4800600"/>
            <a:ext cx="5486400" cy="566738"/>
          </a:xfrm>
          <a:prstGeom prst="rect">
            <a:avLst/>
          </a:prstGeom>
          <a:noFill/>
          <a:ln>
            <a:noFill/>
          </a:ln>
        </p:spPr>
        <p:txBody>
          <a:bodyPr spcFirstLastPara="1" wrap="square" lIns="91425" tIns="91425" rIns="91425" bIns="91425" anchor="b" anchorCtr="0"/>
          <a:lstStyle>
            <a:lvl1pPr marR="0" lvl="0" algn="l" rtl="0">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Shape 67"/>
          <p:cNvSpPr>
            <a:spLocks noGrp="1"/>
          </p:cNvSpPr>
          <p:nvPr>
            <p:ph type="pic" idx="2"/>
          </p:nvPr>
        </p:nvSpPr>
        <p:spPr>
          <a:xfrm>
            <a:off x="1792288" y="612775"/>
            <a:ext cx="5486400" cy="4114800"/>
          </a:xfrm>
          <a:prstGeom prst="rect">
            <a:avLst/>
          </a:prstGeom>
          <a:noFill/>
          <a:ln>
            <a:noFill/>
          </a:ln>
        </p:spPr>
        <p:txBody>
          <a:bodyPr spcFirstLastPara="1" wrap="square" lIns="91425" tIns="91425" rIns="91425" bIns="91425"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1792288" y="5367338"/>
            <a:ext cx="5486400" cy="804862"/>
          </a:xfrm>
          <a:prstGeom prst="rect">
            <a:avLst/>
          </a:prstGeom>
          <a:noFill/>
          <a:ln>
            <a:noFill/>
          </a:ln>
        </p:spPr>
        <p:txBody>
          <a:bodyPr spcFirstLastPara="1" wrap="square" lIns="91425" tIns="91425" rIns="91425" bIns="91425" anchor="t" anchorCtr="0"/>
          <a:lstStyle>
            <a:lvl1pPr marL="457200" marR="0" lvl="0" indent="-228600" algn="l" rtl="0">
              <a:spcBef>
                <a:spcPts val="280"/>
              </a:spcBef>
              <a:spcAft>
                <a:spcPts val="0"/>
              </a:spcAft>
              <a:buClr>
                <a:schemeClr val="dk1"/>
              </a:buClr>
              <a:buSzPts val="1400"/>
              <a:buFont typeface="Arial"/>
              <a:buNone/>
              <a:defRPr sz="1400" b="0" i="0" u="none" strike="noStrike" cap="none">
                <a:solidFill>
                  <a:schemeClr val="dk1"/>
                </a:solidFill>
                <a:latin typeface="Calibri"/>
                <a:ea typeface="Calibri"/>
                <a:cs typeface="Calibri"/>
                <a:sym typeface="Calibri"/>
              </a:defRPr>
            </a:lvl1pPr>
            <a:lvl2pPr marL="914400" marR="0" lvl="1" indent="-228600" algn="l" rtl="0">
              <a:spcBef>
                <a:spcPts val="24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spcBef>
                <a:spcPts val="200"/>
              </a:spcBef>
              <a:spcAft>
                <a:spcPts val="0"/>
              </a:spcAft>
              <a:buClr>
                <a:schemeClr val="dk1"/>
              </a:buClr>
              <a:buSzPts val="1000"/>
              <a:buFont typeface="Arial"/>
              <a:buNone/>
              <a:defRPr sz="1000" b="0" i="0" u="none" strike="noStrike" cap="none">
                <a:solidFill>
                  <a:schemeClr val="dk1"/>
                </a:solidFill>
                <a:latin typeface="Calibri"/>
                <a:ea typeface="Calibri"/>
                <a:cs typeface="Calibri"/>
                <a:sym typeface="Calibri"/>
              </a:defRPr>
            </a:lvl3pPr>
            <a:lvl4pPr marL="1828800" marR="0" lvl="3"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4pPr>
            <a:lvl5pPr marL="2286000" marR="0" lvl="4"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5pPr>
            <a:lvl6pPr marL="2743200" marR="0" lvl="5"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6pPr>
            <a:lvl7pPr marL="3200400" marR="0" lvl="6"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7pPr>
            <a:lvl8pPr marL="3657600" marR="0" lvl="7"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8pPr>
            <a:lvl9pPr marL="4114800" marR="0" lvl="8" indent="-228600" algn="l" rtl="0">
              <a:spcBef>
                <a:spcPts val="180"/>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4" name="Shape 74"/>
          <p:cNvSpPr txBox="1">
            <a:spLocks noGrp="1"/>
          </p:cNvSpPr>
          <p:nvPr>
            <p:ph type="body" idx="1"/>
          </p:nvPr>
        </p:nvSpPr>
        <p:spPr>
          <a:xfrm rot="5400000">
            <a:off x="2309018" y="-251619"/>
            <a:ext cx="4525963" cy="82296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4732337" y="2171700"/>
            <a:ext cx="5851525" cy="2057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0" name="Shape 80"/>
          <p:cNvSpPr txBox="1">
            <a:spLocks noGrp="1"/>
          </p:cNvSpPr>
          <p:nvPr>
            <p:ph type="body" idx="1"/>
          </p:nvPr>
        </p:nvSpPr>
        <p:spPr>
          <a:xfrm rot="5400000">
            <a:off x="541338" y="190501"/>
            <a:ext cx="5851525" cy="6019800"/>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Calibri"/>
                <a:ea typeface="Calibri"/>
                <a:cs typeface="Calibri"/>
                <a:sym typeface="Calibri"/>
              </a:defRPr>
            </a:lvl1pPr>
            <a:lvl2pPr marL="0" marR="0" lvl="1" indent="0" algn="r" rtl="0">
              <a:spcBef>
                <a:spcPts val="0"/>
              </a:spcBef>
              <a:buNone/>
              <a:defRPr sz="1200">
                <a:solidFill>
                  <a:srgbClr val="888888"/>
                </a:solidFill>
                <a:latin typeface="Calibri"/>
                <a:ea typeface="Calibri"/>
                <a:cs typeface="Calibri"/>
                <a:sym typeface="Calibri"/>
              </a:defRPr>
            </a:lvl2pPr>
            <a:lvl3pPr marL="0" marR="0" lvl="2" indent="0" algn="r" rtl="0">
              <a:spcBef>
                <a:spcPts val="0"/>
              </a:spcBef>
              <a:buNone/>
              <a:defRPr sz="1200">
                <a:solidFill>
                  <a:srgbClr val="888888"/>
                </a:solidFill>
                <a:latin typeface="Calibri"/>
                <a:ea typeface="Calibri"/>
                <a:cs typeface="Calibri"/>
                <a:sym typeface="Calibri"/>
              </a:defRPr>
            </a:lvl3pPr>
            <a:lvl4pPr marL="0" marR="0" lvl="3" indent="0" algn="r" rtl="0">
              <a:spcBef>
                <a:spcPts val="0"/>
              </a:spcBef>
              <a:buNone/>
              <a:defRPr sz="1200">
                <a:solidFill>
                  <a:srgbClr val="888888"/>
                </a:solidFill>
                <a:latin typeface="Calibri"/>
                <a:ea typeface="Calibri"/>
                <a:cs typeface="Calibri"/>
                <a:sym typeface="Calibri"/>
              </a:defRPr>
            </a:lvl4pPr>
            <a:lvl5pPr marL="0" marR="0" lvl="4" indent="0" algn="r" rtl="0">
              <a:spcBef>
                <a:spcPts val="0"/>
              </a:spcBef>
              <a:buNone/>
              <a:defRPr sz="1200">
                <a:solidFill>
                  <a:srgbClr val="888888"/>
                </a:solidFill>
                <a:latin typeface="Calibri"/>
                <a:ea typeface="Calibri"/>
                <a:cs typeface="Calibri"/>
                <a:sym typeface="Calibri"/>
              </a:defRPr>
            </a:lvl5pPr>
            <a:lvl6pPr marL="0" marR="0" lvl="5" indent="0" algn="r" rtl="0">
              <a:spcBef>
                <a:spcPts val="0"/>
              </a:spcBef>
              <a:buNone/>
              <a:defRPr sz="1200">
                <a:solidFill>
                  <a:srgbClr val="888888"/>
                </a:solidFill>
                <a:latin typeface="Calibri"/>
                <a:ea typeface="Calibri"/>
                <a:cs typeface="Calibri"/>
                <a:sym typeface="Calibri"/>
              </a:defRPr>
            </a:lvl6pPr>
            <a:lvl7pPr marL="0" marR="0" lvl="6" indent="0" algn="r" rtl="0">
              <a:spcBef>
                <a:spcPts val="0"/>
              </a:spcBef>
              <a:buNone/>
              <a:defRPr sz="1200">
                <a:solidFill>
                  <a:srgbClr val="888888"/>
                </a:solidFill>
                <a:latin typeface="Calibri"/>
                <a:ea typeface="Calibri"/>
                <a:cs typeface="Calibri"/>
                <a:sym typeface="Calibri"/>
              </a:defRPr>
            </a:lvl7pPr>
            <a:lvl8pPr marL="0" marR="0" lvl="7" indent="0" algn="r" rtl="0">
              <a:spcBef>
                <a:spcPts val="0"/>
              </a:spcBef>
              <a:buNone/>
              <a:defRPr sz="1200">
                <a:solidFill>
                  <a:srgbClr val="888888"/>
                </a:solidFill>
                <a:latin typeface="Calibri"/>
                <a:ea typeface="Calibri"/>
                <a:cs typeface="Calibri"/>
                <a:sym typeface="Calibri"/>
              </a:defRPr>
            </a:lvl8pPr>
            <a:lvl9pPr marL="0" marR="0" lvl="8" indent="0" algn="r" rtl="0">
              <a:spcBef>
                <a:spcPts val="0"/>
              </a:spcBef>
              <a:buNone/>
              <a:defRPr sz="120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457200" y="274638"/>
            <a:ext cx="8229600" cy="11430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Shape 11"/>
          <p:cNvSpPr txBox="1">
            <a:spLocks noGrp="1"/>
          </p:cNvSpPr>
          <p:nvPr>
            <p:ph type="body" idx="1"/>
          </p:nvPr>
        </p:nvSpPr>
        <p:spPr>
          <a:xfrm>
            <a:off x="457200" y="1600200"/>
            <a:ext cx="8229600" cy="4525963"/>
          </a:xfrm>
          <a:prstGeom prst="rect">
            <a:avLst/>
          </a:prstGeom>
          <a:noFill/>
          <a:ln>
            <a:noFill/>
          </a:ln>
        </p:spPr>
        <p:txBody>
          <a:bodyPr spcFirstLastPara="1" wrap="square" lIns="91425" tIns="91425" rIns="91425" bIns="91425"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457200" y="6356350"/>
            <a:ext cx="21336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3" r:id="rId3"/>
    <p:sldLayoutId id="2147483654" r:id="rId4"/>
    <p:sldLayoutId id="2147483655" r:id="rId5"/>
    <p:sldLayoutId id="2147483656" r:id="rId6"/>
    <p:sldLayoutId id="2147483657" r:id="rId7"/>
    <p:sldLayoutId id="2147483658"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highlandliteracy.com/words-up-primary-key-messages-training/" TargetMode="Externa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7099" y="404664"/>
            <a:ext cx="1143894" cy="577031"/>
          </a:xfrm>
          <a:prstGeom prst="rect">
            <a:avLst/>
          </a:prstGeom>
        </p:spPr>
      </p:pic>
      <p:pic>
        <p:nvPicPr>
          <p:cNvPr id="1026"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8" name="Shape 90"/>
          <p:cNvSpPr txBox="1">
            <a:spLocks/>
          </p:cNvSpPr>
          <p:nvPr/>
        </p:nvSpPr>
        <p:spPr>
          <a:xfrm>
            <a:off x="144016" y="2204864"/>
            <a:ext cx="8817091" cy="3096344"/>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pPr algn="l"/>
            <a:r>
              <a:rPr lang="en-GB" sz="4800" b="1" dirty="0" smtClean="0"/>
              <a:t>Raising Attainment through developing a whole-school approach to quality adult/ child interaction</a:t>
            </a:r>
            <a:br>
              <a:rPr lang="en-GB" sz="4800" b="1" dirty="0" smtClean="0"/>
            </a:br>
            <a:r>
              <a:rPr lang="en-GB" sz="4800" b="1" dirty="0" smtClean="0"/>
              <a:t/>
            </a:r>
            <a:br>
              <a:rPr lang="en-GB" sz="4800" b="1" dirty="0" smtClean="0"/>
            </a:br>
            <a:r>
              <a:rPr lang="en-GB" sz="4800" b="1" dirty="0" smtClean="0"/>
              <a:t>Part 2: Words Up (Primary)</a:t>
            </a:r>
            <a:r>
              <a:rPr lang="en-GB" sz="3240" dirty="0" smtClean="0"/>
              <a:t/>
            </a:r>
            <a:br>
              <a:rPr lang="en-GB" sz="3240" dirty="0" smtClean="0"/>
            </a:br>
            <a:r>
              <a:rPr lang="en-GB" sz="3240" dirty="0" smtClean="0"/>
              <a:t/>
            </a:r>
            <a:br>
              <a:rPr lang="en-GB" sz="3240" dirty="0" smtClean="0"/>
            </a:br>
            <a:r>
              <a:rPr lang="en-GB" sz="3959" dirty="0" smtClean="0"/>
              <a:t/>
            </a:r>
            <a:br>
              <a:rPr lang="en-GB" sz="3959" dirty="0" smtClean="0"/>
            </a:br>
            <a:endParaRPr lang="en-GB" sz="216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6578" y="332656"/>
            <a:ext cx="1143894" cy="577031"/>
          </a:xfrm>
          <a:prstGeom prst="rect">
            <a:avLst/>
          </a:prstGeom>
        </p:spPr>
      </p:pic>
      <p:pic>
        <p:nvPicPr>
          <p:cNvPr id="8"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98727"/>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9" name="Title 5"/>
          <p:cNvSpPr>
            <a:spLocks noGrp="1"/>
          </p:cNvSpPr>
          <p:nvPr>
            <p:ph type="title"/>
          </p:nvPr>
        </p:nvSpPr>
        <p:spPr>
          <a:xfrm>
            <a:off x="475456" y="144016"/>
            <a:ext cx="8229600" cy="1143000"/>
          </a:xfrm>
        </p:spPr>
        <p:txBody>
          <a:bodyPr/>
          <a:lstStyle/>
          <a:p>
            <a:r>
              <a:rPr lang="en-GB" sz="3200" b="1" dirty="0" smtClean="0"/>
              <a:t>Words Up Primary Key Messages</a:t>
            </a:r>
            <a:endParaRPr lang="en-GB" sz="3200" b="1" dirty="0"/>
          </a:p>
        </p:txBody>
      </p:sp>
      <p:sp>
        <p:nvSpPr>
          <p:cNvPr id="5" name="TextBox 4"/>
          <p:cNvSpPr txBox="1"/>
          <p:nvPr/>
        </p:nvSpPr>
        <p:spPr>
          <a:xfrm>
            <a:off x="251520" y="6237312"/>
            <a:ext cx="8640960" cy="369332"/>
          </a:xfrm>
          <a:prstGeom prst="rect">
            <a:avLst/>
          </a:prstGeom>
          <a:noFill/>
        </p:spPr>
        <p:txBody>
          <a:bodyPr wrap="square" rtlCol="0">
            <a:spAutoFit/>
          </a:bodyPr>
          <a:lstStyle/>
          <a:p>
            <a:pPr algn="ctr"/>
            <a:r>
              <a:rPr lang="en-GB" sz="1800" b="1" dirty="0">
                <a:hlinkClick r:id="rId5"/>
              </a:rPr>
              <a:t>https://highlandliteracy.com/words-up-primary-key-messages-training</a:t>
            </a:r>
            <a:r>
              <a:rPr lang="en-GB" sz="1800" b="1" dirty="0" smtClean="0">
                <a:hlinkClick r:id="rId5"/>
              </a:rPr>
              <a:t>/</a:t>
            </a:r>
            <a:r>
              <a:rPr lang="en-GB" sz="1800" b="1" dirty="0" smtClean="0"/>
              <a:t> </a:t>
            </a:r>
            <a:endParaRPr lang="en-GB" sz="1800" b="1" dirty="0"/>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9713" y="989573"/>
            <a:ext cx="6124575" cy="5229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71046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274638"/>
            <a:ext cx="8136904" cy="1143000"/>
          </a:xfrm>
        </p:spPr>
        <p:txBody>
          <a:bodyPr/>
          <a:lstStyle/>
          <a:p>
            <a:r>
              <a:rPr lang="en-GB" dirty="0" smtClean="0"/>
              <a:t>Words Up Primary Key Messages</a:t>
            </a:r>
            <a:endParaRPr lang="en-GB" dirty="0"/>
          </a:p>
        </p:txBody>
      </p:sp>
      <p:sp>
        <p:nvSpPr>
          <p:cNvPr id="13" name="Oval Callout 12"/>
          <p:cNvSpPr/>
          <p:nvPr/>
        </p:nvSpPr>
        <p:spPr>
          <a:xfrm>
            <a:off x="611560" y="1484784"/>
            <a:ext cx="1944216" cy="1440160"/>
          </a:xfrm>
          <a:prstGeom prst="wedgeEllipseCallout">
            <a:avLst>
              <a:gd name="adj1" fmla="val 26911"/>
              <a:gd name="adj2" fmla="val 71158"/>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Repeat and Revisit</a:t>
            </a:r>
            <a:endParaRPr lang="en-GB" sz="2000" b="1" dirty="0">
              <a:solidFill>
                <a:schemeClr val="tx1"/>
              </a:solidFill>
            </a:endParaRPr>
          </a:p>
        </p:txBody>
      </p:sp>
      <p:sp>
        <p:nvSpPr>
          <p:cNvPr id="15" name="Oval Callout 14"/>
          <p:cNvSpPr/>
          <p:nvPr/>
        </p:nvSpPr>
        <p:spPr>
          <a:xfrm>
            <a:off x="6666735" y="4293096"/>
            <a:ext cx="2225745" cy="1876282"/>
          </a:xfrm>
          <a:prstGeom prst="wedgeEllipseCallout">
            <a:avLst>
              <a:gd name="adj1" fmla="val -43636"/>
              <a:gd name="adj2" fmla="val -5657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Be Careful With Questions</a:t>
            </a:r>
            <a:endParaRPr lang="en-GB" sz="2000" b="1" dirty="0">
              <a:solidFill>
                <a:schemeClr val="tx1"/>
              </a:solidFill>
            </a:endParaRPr>
          </a:p>
        </p:txBody>
      </p:sp>
      <p:sp>
        <p:nvSpPr>
          <p:cNvPr id="16" name="Oval Callout 15"/>
          <p:cNvSpPr/>
          <p:nvPr/>
        </p:nvSpPr>
        <p:spPr>
          <a:xfrm>
            <a:off x="251520" y="4077072"/>
            <a:ext cx="2520280" cy="1464971"/>
          </a:xfrm>
          <a:prstGeom prst="wedgeEllipseCallout">
            <a:avLst>
              <a:gd name="adj1" fmla="val 56163"/>
              <a:gd name="adj2" fmla="val 60576"/>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Use Gestures Meaningfully</a:t>
            </a:r>
            <a:endParaRPr lang="en-GB" sz="2000" b="1" dirty="0">
              <a:solidFill>
                <a:schemeClr val="tx1"/>
              </a:solidFill>
            </a:endParaRPr>
          </a:p>
        </p:txBody>
      </p:sp>
      <p:sp>
        <p:nvSpPr>
          <p:cNvPr id="17" name="Oval Callout 16"/>
          <p:cNvSpPr/>
          <p:nvPr/>
        </p:nvSpPr>
        <p:spPr>
          <a:xfrm>
            <a:off x="6732240" y="1809934"/>
            <a:ext cx="1800200" cy="1403042"/>
          </a:xfrm>
          <a:prstGeom prst="wedgeEllipseCallout">
            <a:avLst>
              <a:gd name="adj1" fmla="val -56107"/>
              <a:gd name="adj2" fmla="val 72120"/>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smtClean="0">
                <a:solidFill>
                  <a:schemeClr val="tx1"/>
                </a:solidFill>
              </a:rPr>
              <a:t>Give Thinking Time</a:t>
            </a:r>
            <a:endParaRPr lang="en-GB" sz="2000" b="1" dirty="0">
              <a:solidFill>
                <a:schemeClr val="tx1"/>
              </a:solidFill>
            </a:endParaRPr>
          </a:p>
        </p:txBody>
      </p:sp>
      <p:pic>
        <p:nvPicPr>
          <p:cNvPr id="19" name="Picture 2" descr="C:\Wipro\Pictures\words up\Primar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484784"/>
            <a:ext cx="3058892" cy="4251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777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0" y="6014805"/>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22414" y="404664"/>
            <a:ext cx="8570066" cy="646331"/>
          </a:xfrm>
          <a:prstGeom prst="rect">
            <a:avLst/>
          </a:prstGeom>
          <a:noFill/>
        </p:spPr>
        <p:txBody>
          <a:bodyPr wrap="square" rtlCol="0">
            <a:spAutoFit/>
          </a:bodyPr>
          <a:lstStyle/>
          <a:p>
            <a:pPr algn="ctr"/>
            <a:r>
              <a:rPr lang="en-GB" sz="3600" b="1" dirty="0" smtClean="0"/>
              <a:t>Words Up Primary: Monitoring Tool</a:t>
            </a:r>
            <a:endParaRPr lang="en-GB" sz="3600" b="1" dirty="0"/>
          </a:p>
        </p:txBody>
      </p:sp>
      <p:pic>
        <p:nvPicPr>
          <p:cNvPr id="3" name="Picture 2"/>
          <p:cNvPicPr>
            <a:picLocks noChangeAspect="1"/>
          </p:cNvPicPr>
          <p:nvPr/>
        </p:nvPicPr>
        <p:blipFill>
          <a:blip r:embed="rId5"/>
          <a:stretch>
            <a:fillRect/>
          </a:stretch>
        </p:blipFill>
        <p:spPr>
          <a:xfrm>
            <a:off x="1331640" y="1139396"/>
            <a:ext cx="6343924" cy="4724199"/>
          </a:xfrm>
          <a:prstGeom prst="rect">
            <a:avLst/>
          </a:prstGeom>
        </p:spPr>
      </p:pic>
    </p:spTree>
    <p:extLst>
      <p:ext uri="{BB962C8B-B14F-4D97-AF65-F5344CB8AC3E}">
        <p14:creationId xmlns:p14="http://schemas.microsoft.com/office/powerpoint/2010/main" val="3092705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30" y="6014805"/>
            <a:ext cx="1143894" cy="577031"/>
          </a:xfrm>
          <a:prstGeom prst="rect">
            <a:avLst/>
          </a:prstGeom>
        </p:spPr>
      </p:pic>
      <p:pic>
        <p:nvPicPr>
          <p:cNvPr id="7" name="Picture 2" descr="\\nthqnas5\CookJ\My Documents\My Pictures\NA LOGOS\NorthernAlliancelogo landscape (00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87099" y="6021288"/>
            <a:ext cx="1227727" cy="57054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106314" y="767316"/>
            <a:ext cx="4608512"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4000" b="1" dirty="0" smtClean="0"/>
              <a:t>Words Up Primary: Monitoring Tool</a:t>
            </a:r>
            <a:endParaRPr lang="en-GB" sz="4000" b="1" dirty="0"/>
          </a:p>
        </p:txBody>
      </p:sp>
      <p:sp>
        <p:nvSpPr>
          <p:cNvPr id="3" name="TextBox 2"/>
          <p:cNvSpPr txBox="1"/>
          <p:nvPr/>
        </p:nvSpPr>
        <p:spPr>
          <a:xfrm>
            <a:off x="333030" y="3212976"/>
            <a:ext cx="8559450" cy="2677656"/>
          </a:xfrm>
          <a:prstGeom prst="rect">
            <a:avLst/>
          </a:prstGeom>
          <a:solidFill>
            <a:srgbClr val="FFFFCC"/>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GB" sz="2800" b="1" dirty="0" smtClean="0"/>
              <a:t>Discuss:</a:t>
            </a:r>
          </a:p>
          <a:p>
            <a:endParaRPr lang="en-GB" sz="2800" b="1" dirty="0"/>
          </a:p>
          <a:p>
            <a:r>
              <a:rPr lang="en-GB" sz="2800" b="1" dirty="0" smtClean="0"/>
              <a:t>How will we use the Words Up Primary Monitoring Tool to:</a:t>
            </a:r>
          </a:p>
          <a:p>
            <a:pPr marL="285750" indent="-285750">
              <a:buFont typeface="Wingdings" panose="05000000000000000000" pitchFamily="2" charset="2"/>
              <a:buChar char="§"/>
            </a:pPr>
            <a:r>
              <a:rPr lang="en-GB" sz="2800" b="1" dirty="0" smtClean="0"/>
              <a:t>support ongoing self-evaluation?</a:t>
            </a:r>
          </a:p>
          <a:p>
            <a:pPr marL="285750" indent="-285750">
              <a:buFont typeface="Wingdings" panose="05000000000000000000" pitchFamily="2" charset="2"/>
              <a:buChar char="§"/>
            </a:pPr>
            <a:r>
              <a:rPr lang="en-GB" sz="2800" b="1" dirty="0" smtClean="0"/>
              <a:t>support peer observations and learning visits?</a:t>
            </a:r>
            <a:endParaRPr lang="en-GB" sz="2800" b="1" dirty="0"/>
          </a:p>
        </p:txBody>
      </p:sp>
      <p:pic>
        <p:nvPicPr>
          <p:cNvPr id="5" name="Picture 4"/>
          <p:cNvPicPr>
            <a:picLocks noChangeAspect="1"/>
          </p:cNvPicPr>
          <p:nvPr/>
        </p:nvPicPr>
        <p:blipFill>
          <a:blip r:embed="rId5"/>
          <a:stretch>
            <a:fillRect/>
          </a:stretch>
        </p:blipFill>
        <p:spPr>
          <a:xfrm>
            <a:off x="273576" y="264498"/>
            <a:ext cx="3703178" cy="275768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1292</TotalTime>
  <Words>422</Words>
  <Application>Microsoft Office PowerPoint</Application>
  <PresentationFormat>On-screen Show (4:3)</PresentationFormat>
  <Paragraphs>64</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Wingdings</vt:lpstr>
      <vt:lpstr>Office Theme</vt:lpstr>
      <vt:lpstr>PowerPoint Presentation</vt:lpstr>
      <vt:lpstr>Words Up Primary Key Messages</vt:lpstr>
      <vt:lpstr>Words Up Primary Key Messages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James Cook QIO, Raising Attainment in Literacy: Northern Alliance  James McTaggart Early Years Educational Psychologist  Jennifer Pickering Occupational Therapist  Rebecca Castelo Speech and Language Therapist  Sharon Smith Speech and Language Therapist</dc:title>
  <dc:creator>James Cook</dc:creator>
  <cp:lastModifiedBy>James Cook - Milton of Leys</cp:lastModifiedBy>
  <cp:revision>89</cp:revision>
  <dcterms:modified xsi:type="dcterms:W3CDTF">2019-12-09T16:28:27Z</dcterms:modified>
</cp:coreProperties>
</file>